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61" r:id="rId2"/>
    <p:sldId id="256" r:id="rId3"/>
    <p:sldId id="260" r:id="rId4"/>
    <p:sldId id="257" r:id="rId5"/>
    <p:sldId id="258"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84"/>
      </p:cViewPr>
      <p:guideLst>
        <p:guide orient="horz" pos="2160"/>
        <p:guide pos="3840"/>
      </p:guideLst>
    </p:cSldViewPr>
  </p:slideViewPr>
  <p:notesTextViewPr>
    <p:cViewPr>
      <p:scale>
        <a:sx n="1" d="1"/>
        <a:sy n="1" d="1"/>
      </p:scale>
      <p:origin x="0" y="141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F0F0D-5205-44DF-96D3-2D6708D26161}" type="datetimeFigureOut">
              <a:rPr lang="en-US" smtClean="0"/>
              <a:t>6/29/2020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6F843F-A8CF-478F-9C73-16AFDC93CF0E}" type="slidenum">
              <a:rPr lang="en-US" smtClean="0"/>
              <a:t>‹#›</a:t>
            </a:fld>
            <a:endParaRPr lang="en-US"/>
          </a:p>
        </p:txBody>
      </p:sp>
    </p:spTree>
    <p:extLst>
      <p:ext uri="{BB962C8B-B14F-4D97-AF65-F5344CB8AC3E}">
        <p14:creationId xmlns:p14="http://schemas.microsoft.com/office/powerpoint/2010/main" val="1827876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covers matters concerning customer satisfaction in relation to waiting times.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86F843F-A8CF-478F-9C73-16AFDC93CF0E}" type="slidenum">
              <a:rPr lang="en-US" smtClean="0"/>
              <a:t>1</a:t>
            </a:fld>
            <a:endParaRPr lang="en-US"/>
          </a:p>
        </p:txBody>
      </p:sp>
    </p:spTree>
    <p:extLst>
      <p:ext uri="{BB962C8B-B14F-4D97-AF65-F5344CB8AC3E}">
        <p14:creationId xmlns:p14="http://schemas.microsoft.com/office/powerpoint/2010/main" val="901281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Customer satisfaction in hospitals means they are offered satisfactory services. These services often meet the expectation of the customers. However, the customers are not satisfied if their expectations are not met. One of the issues that do not satisfy patients in hospitals is waiting time. Most individuals go back home since their services have been delayed and they have not gotten the best service they expected. Also, customers who book appointments have delayed meetings with their care provided since the care providers do not show up on time no matter the reason. Hence, this makes the customers dissatisfied with the services provided. Fifty customers would be accessed to get data about this issue. However, more participants are welcomed since the more the data collected the more information and responses gotten from this survey. </a:t>
            </a:r>
          </a:p>
          <a:p>
            <a:r>
              <a:rPr lang="en-US" sz="1200" kern="1200" dirty="0" smtClean="0">
                <a:solidFill>
                  <a:schemeClr val="tx1"/>
                </a:solidFill>
                <a:effectLst/>
                <a:latin typeface="+mn-lt"/>
                <a:ea typeface="+mn-ea"/>
                <a:cs typeface="+mn-cs"/>
              </a:rPr>
              <a:t>Some of the limitations expected from this study are that some customers would not want to participate for the survey. Also, language barrier would also be a limitation during the survey since not all individuals who visit the hospital talks and understands English. The timeline of completing one survey would take 15-20 minutes per participant. However, this would be determined by the speed and knowledge of the customers during the process. The survey however, would be open for 30 days giving more customers the chance to participate in the survey.</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6F843F-A8CF-478F-9C73-16AFDC93CF0E}" type="slidenum">
              <a:rPr lang="en-US" smtClean="0"/>
              <a:t>2</a:t>
            </a:fld>
            <a:endParaRPr lang="en-US"/>
          </a:p>
        </p:txBody>
      </p:sp>
    </p:spTree>
    <p:extLst>
      <p:ext uri="{BB962C8B-B14F-4D97-AF65-F5344CB8AC3E}">
        <p14:creationId xmlns:p14="http://schemas.microsoft.com/office/powerpoint/2010/main" val="1245427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slide, I have discussed the questions that would be included in the survey regarding the issue identified in the hospital which is waiting time. The questions would include an answer scale that has four options</a:t>
            </a:r>
          </a:p>
          <a:p>
            <a:r>
              <a:rPr lang="en-US" sz="1200" kern="1200" dirty="0" smtClean="0">
                <a:solidFill>
                  <a:schemeClr val="tx1"/>
                </a:solidFill>
                <a:effectLst/>
                <a:latin typeface="+mn-lt"/>
                <a:ea typeface="+mn-ea"/>
                <a:cs typeface="+mn-cs"/>
              </a:rPr>
              <a:t>The options include very satisfied, satisfied, dissatisfied and very dissatisfied. Also, this survey will allow for open end suggestions on how to improve the issues identified by the customers and appreciation for taking part in the survey. </a:t>
            </a:r>
          </a:p>
          <a:p>
            <a:r>
              <a:rPr lang="en-US" sz="1200" kern="1200" dirty="0" smtClean="0">
                <a:solidFill>
                  <a:schemeClr val="tx1"/>
                </a:solidFill>
                <a:effectLst/>
                <a:latin typeface="+mn-lt"/>
                <a:ea typeface="+mn-ea"/>
                <a:cs typeface="+mn-cs"/>
              </a:rPr>
              <a:t>The questions would be as following:</a:t>
            </a:r>
          </a:p>
          <a:p>
            <a:r>
              <a:rPr lang="en-US" sz="1200" kern="1200" dirty="0" smtClean="0">
                <a:solidFill>
                  <a:schemeClr val="tx1"/>
                </a:solidFill>
                <a:effectLst/>
                <a:latin typeface="+mn-lt"/>
                <a:ea typeface="+mn-ea"/>
                <a:cs typeface="+mn-cs"/>
              </a:rPr>
              <a:t>                  Are you satisfied with our office staff?</a:t>
            </a:r>
          </a:p>
          <a:p>
            <a:r>
              <a:rPr lang="en-US" sz="1200" kern="1200" dirty="0" smtClean="0">
                <a:solidFill>
                  <a:schemeClr val="tx1"/>
                </a:solidFill>
                <a:effectLst/>
                <a:latin typeface="+mn-lt"/>
                <a:ea typeface="+mn-ea"/>
                <a:cs typeface="+mn-cs"/>
              </a:rPr>
              <a:t>                  How is the service of our staff to return your call?</a:t>
            </a:r>
          </a:p>
          <a:p>
            <a:r>
              <a:rPr lang="en-US" sz="1200" kern="1200" dirty="0" smtClean="0">
                <a:solidFill>
                  <a:schemeClr val="tx1"/>
                </a:solidFill>
                <a:effectLst/>
                <a:latin typeface="+mn-lt"/>
                <a:ea typeface="+mn-ea"/>
                <a:cs typeface="+mn-cs"/>
              </a:rPr>
              <a:t>                  Is your effort to contact our offices during office hours satisfying?</a:t>
            </a:r>
          </a:p>
          <a:p>
            <a:r>
              <a:rPr lang="en-US" sz="1200" kern="1200" dirty="0" smtClean="0">
                <a:solidFill>
                  <a:schemeClr val="tx1"/>
                </a:solidFill>
                <a:effectLst/>
                <a:latin typeface="+mn-lt"/>
                <a:ea typeface="+mn-ea"/>
                <a:cs typeface="+mn-cs"/>
              </a:rPr>
              <a:t>                  Are you being provided care for injury or illness as soon as you need it?</a:t>
            </a:r>
          </a:p>
          <a:p>
            <a:r>
              <a:rPr lang="en-US" sz="1200" kern="1200" dirty="0" smtClean="0">
                <a:solidFill>
                  <a:schemeClr val="tx1"/>
                </a:solidFill>
                <a:effectLst/>
                <a:latin typeface="+mn-lt"/>
                <a:ea typeface="+mn-ea"/>
                <a:cs typeface="+mn-cs"/>
              </a:rPr>
              <a:t>                  How is the timing of your appointment with your doctor?</a:t>
            </a:r>
          </a:p>
          <a:p>
            <a:r>
              <a:rPr lang="en-US" sz="1200" kern="1200" dirty="0" smtClean="0">
                <a:solidFill>
                  <a:schemeClr val="tx1"/>
                </a:solidFill>
                <a:effectLst/>
                <a:latin typeface="+mn-lt"/>
                <a:ea typeface="+mn-ea"/>
                <a:cs typeface="+mn-cs"/>
              </a:rPr>
              <a:t>                  Are you satisfied with waiting time in reception area?</a:t>
            </a:r>
          </a:p>
          <a:p>
            <a:r>
              <a:rPr lang="en-US" sz="1200" kern="1200" dirty="0" smtClean="0">
                <a:solidFill>
                  <a:schemeClr val="tx1"/>
                </a:solidFill>
                <a:effectLst/>
                <a:latin typeface="+mn-lt"/>
                <a:ea typeface="+mn-ea"/>
                <a:cs typeface="+mn-cs"/>
              </a:rPr>
              <a:t>                  Are you satisfied with waiting time in exam room?</a:t>
            </a:r>
          </a:p>
          <a:p>
            <a:r>
              <a:rPr lang="en-US" sz="1200" kern="1200" dirty="0" smtClean="0">
                <a:solidFill>
                  <a:schemeClr val="tx1"/>
                </a:solidFill>
                <a:effectLst/>
                <a:latin typeface="+mn-lt"/>
                <a:ea typeface="+mn-ea"/>
                <a:cs typeface="+mn-cs"/>
              </a:rPr>
              <a:t>                  Is the information given to you after appointment time delayed or</a:t>
            </a:r>
          </a:p>
          <a:p>
            <a:r>
              <a:rPr lang="en-US" sz="1200" kern="1200" dirty="0" smtClean="0">
                <a:solidFill>
                  <a:schemeClr val="tx1"/>
                </a:solidFill>
                <a:effectLst/>
                <a:latin typeface="+mn-lt"/>
                <a:ea typeface="+mn-ea"/>
                <a:cs typeface="+mn-cs"/>
              </a:rPr>
              <a:t>                  satisfactory? </a:t>
            </a:r>
          </a:p>
          <a:p>
            <a:r>
              <a:rPr lang="en-US" sz="1200" kern="1200" dirty="0" smtClean="0">
                <a:solidFill>
                  <a:schemeClr val="tx1"/>
                </a:solidFill>
                <a:effectLst/>
                <a:latin typeface="+mn-lt"/>
                <a:ea typeface="+mn-ea"/>
                <a:cs typeface="+mn-cs"/>
              </a:rPr>
              <a:t>                  How satisfying is the amount of time taken to report your test reports?</a:t>
            </a:r>
          </a:p>
          <a:p>
            <a:r>
              <a:rPr lang="en-US" sz="1200" kern="1200" dirty="0" smtClean="0">
                <a:solidFill>
                  <a:schemeClr val="tx1"/>
                </a:solidFill>
                <a:effectLst/>
                <a:latin typeface="+mn-lt"/>
                <a:ea typeface="+mn-ea"/>
                <a:cs typeface="+mn-cs"/>
              </a:rPr>
              <a:t>                  Is the time taken to get a referral when you need one satisfying?</a:t>
            </a:r>
          </a:p>
          <a:p>
            <a:r>
              <a:rPr lang="en-US" sz="1200" kern="1200" dirty="0" smtClean="0">
                <a:solidFill>
                  <a:schemeClr val="tx1"/>
                </a:solidFill>
                <a:effectLst/>
                <a:latin typeface="+mn-lt"/>
                <a:ea typeface="+mn-ea"/>
                <a:cs typeface="+mn-cs"/>
              </a:rPr>
              <a:t>Through these questions, I would be able to get the response of the participant in relation to their experience with longer or shorter waiting times.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6F843F-A8CF-478F-9C73-16AFDC93CF0E}" type="slidenum">
              <a:rPr lang="en-US" smtClean="0"/>
              <a:t>3</a:t>
            </a:fld>
            <a:endParaRPr lang="en-US"/>
          </a:p>
        </p:txBody>
      </p:sp>
    </p:spTree>
    <p:extLst>
      <p:ext uri="{BB962C8B-B14F-4D97-AF65-F5344CB8AC3E}">
        <p14:creationId xmlns:p14="http://schemas.microsoft.com/office/powerpoint/2010/main" val="2921045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This slide talks about how the data would be compiled to get access to the results of the survey. The survey analyzed the impact of waiting time on customers’ satisfactory and it involved 47 customers who participated in the survey </a:t>
            </a:r>
          </a:p>
          <a:p>
            <a:r>
              <a:rPr lang="en-US" sz="1200" kern="1200" dirty="0" smtClean="0">
                <a:solidFill>
                  <a:schemeClr val="tx1"/>
                </a:solidFill>
                <a:effectLst/>
                <a:latin typeface="Times New Roman" pitchFamily="18" charset="0"/>
                <a:ea typeface="+mn-ea"/>
                <a:cs typeface="Times New Roman" pitchFamily="18" charset="0"/>
              </a:rPr>
              <a:t>The results of data collected were tabulated and divided into negative and positive responses categories. The responses were also tabulated and presented according to the waiting time experience and communication of the customers with the office staffs and their care providers. The assessment timeline took 20 days. This is because the data collected and the participants involved were less than expected. </a:t>
            </a:r>
          </a:p>
          <a:p>
            <a:r>
              <a:rPr lang="en-US" sz="1200" kern="1200" dirty="0" smtClean="0">
                <a:solidFill>
                  <a:schemeClr val="tx1"/>
                </a:solidFill>
                <a:effectLst/>
                <a:latin typeface="Times New Roman" pitchFamily="18" charset="0"/>
                <a:ea typeface="+mn-ea"/>
                <a:cs typeface="Times New Roman" pitchFamily="18" charset="0"/>
              </a:rPr>
              <a:t>The challenges faced during this process include patients refusing to participate. This was because they thought that it would take more of their time. Other customers did not understand English since they were immigrants. Some would understand little English but made it hard for them to give their response appropriately. On the other hand, the expected number of participants was less due to the little turnout of the customers. Some were illiterate and could not understand the questions they were being asked or to answer. Hence, this made it difficult for my team and me to comprehend some of their answers and other participants. </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986F843F-A8CF-478F-9C73-16AFDC93CF0E}" type="slidenum">
              <a:rPr lang="en-US" smtClean="0"/>
              <a:t>4</a:t>
            </a:fld>
            <a:endParaRPr lang="en-US"/>
          </a:p>
        </p:txBody>
      </p:sp>
    </p:spTree>
    <p:extLst>
      <p:ext uri="{BB962C8B-B14F-4D97-AF65-F5344CB8AC3E}">
        <p14:creationId xmlns:p14="http://schemas.microsoft.com/office/powerpoint/2010/main" val="356895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talks about the results and conclusions that come after assessment and evaluation. The results involved negative responses to customer satisfaction. Most of the responses given by the participants were negative regarding their experiences they went through. These experiences include poor services from care providers and other healthcare workers. The results showed that longer wait times correlated negatively with patient experience. Also, they showed that quality of care correlated negatively with existing  longer wait times since the care providers rushed after delaying for hours to provide services. This is because they are in a hurry to finish their shifts and hand them to the next healthcare provider. </a:t>
            </a:r>
          </a:p>
          <a:p>
            <a:r>
              <a:rPr lang="en-US" sz="1200" kern="1200" dirty="0" smtClean="0">
                <a:solidFill>
                  <a:schemeClr val="tx1"/>
                </a:solidFill>
                <a:effectLst/>
                <a:latin typeface="+mn-lt"/>
                <a:ea typeface="+mn-ea"/>
                <a:cs typeface="+mn-cs"/>
              </a:rPr>
              <a:t>Therefore, most customers who experience longer wait times were not satisfied with the services offered in the hospitals especially with the office staff and healthcare providers. This means that their experience was negative even during appointments; most customers’ appointments were delayed several times since their healthcare providers delayed from attending the meeting or finishing the previous meeting on time. Also, their care providers seemed to give poor services during delayed times. Hence, increased wait times lead to dissatisfaction of the customer’s expectations. Also, longer waiting times affect the services provided by healthcare workers.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86F843F-A8CF-478F-9C73-16AFDC93CF0E}" type="slidenum">
              <a:rPr lang="en-US" smtClean="0"/>
              <a:t>5</a:t>
            </a:fld>
            <a:endParaRPr lang="en-US"/>
          </a:p>
        </p:txBody>
      </p:sp>
    </p:spTree>
    <p:extLst>
      <p:ext uri="{BB962C8B-B14F-4D97-AF65-F5344CB8AC3E}">
        <p14:creationId xmlns:p14="http://schemas.microsoft.com/office/powerpoint/2010/main" val="3090879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4257349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4104405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2032087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C54AD4A-2B02-477C-96CF-FF126DD324FE}" type="datetimeFigureOut">
              <a:rPr lang="en-US" smtClean="0"/>
              <a:t>6/29/2020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1548275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54AD4A-2B02-477C-96CF-FF126DD324FE}" type="datetimeFigureOut">
              <a:rPr lang="en-US" smtClean="0"/>
              <a:t>6/29/2020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3833999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424334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900880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2184902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54AD4A-2B02-477C-96CF-FF126DD324FE}" type="datetimeFigureOut">
              <a:rPr lang="en-US" smtClean="0"/>
              <a:t>6/29/2020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191348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54AD4A-2B02-477C-96CF-FF126DD324FE}" type="datetimeFigureOut">
              <a:rPr lang="en-US" smtClean="0"/>
              <a:t>6/29/2020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3392493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514654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59943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3347361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1340703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4271723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83452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54AD4A-2B02-477C-96CF-FF126DD324FE}" type="datetimeFigureOut">
              <a:rPr lang="en-US" smtClean="0"/>
              <a:t>6/29/2020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7A53D-088D-44A7-915B-51AA745C1904}" type="slidenum">
              <a:rPr lang="en-US" smtClean="0"/>
              <a:t>‹#›</a:t>
            </a:fld>
            <a:endParaRPr lang="en-US"/>
          </a:p>
        </p:txBody>
      </p:sp>
    </p:spTree>
    <p:extLst>
      <p:ext uri="{BB962C8B-B14F-4D97-AF65-F5344CB8AC3E}">
        <p14:creationId xmlns:p14="http://schemas.microsoft.com/office/powerpoint/2010/main" val="71658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C54AD4A-2B02-477C-96CF-FF126DD324FE}" type="datetimeFigureOut">
              <a:rPr lang="en-US" smtClean="0"/>
              <a:t>6/29/2020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67A53D-088D-44A7-915B-51AA745C1904}" type="slidenum">
              <a:rPr lang="en-US" smtClean="0"/>
              <a:t>‹#›</a:t>
            </a:fld>
            <a:endParaRPr lang="en-US"/>
          </a:p>
        </p:txBody>
      </p:sp>
    </p:spTree>
    <p:extLst>
      <p:ext uri="{BB962C8B-B14F-4D97-AF65-F5344CB8AC3E}">
        <p14:creationId xmlns:p14="http://schemas.microsoft.com/office/powerpoint/2010/main" val="15594230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6" y="1292773"/>
            <a:ext cx="8825657" cy="1765737"/>
          </a:xfrm>
        </p:spPr>
        <p:txBody>
          <a:bodyPr/>
          <a:lstStyle/>
          <a:p>
            <a:pPr algn="ctr"/>
            <a:r>
              <a:rPr lang="en-US" dirty="0" smtClean="0">
                <a:latin typeface="Times New Roman" pitchFamily="18" charset="0"/>
                <a:cs typeface="Times New Roman" pitchFamily="18" charset="0"/>
              </a:rPr>
              <a:t>Customer Satisfaction In Relation To Waiting Times</a:t>
            </a:r>
            <a:endParaRPr lang="en-US" dirty="0">
              <a:latin typeface="Times New Roman" pitchFamily="18" charset="0"/>
              <a:cs typeface="Times New Roman" pitchFamily="18" charset="0"/>
            </a:endParaRPr>
          </a:p>
        </p:txBody>
      </p:sp>
      <p:sp>
        <p:nvSpPr>
          <p:cNvPr id="3" name="Text Placeholder 2"/>
          <p:cNvSpPr>
            <a:spLocks noGrp="1"/>
          </p:cNvSpPr>
          <p:nvPr>
            <p:ph type="body" idx="1"/>
          </p:nvPr>
        </p:nvSpPr>
        <p:spPr>
          <a:xfrm>
            <a:off x="1154955" y="3058510"/>
            <a:ext cx="8825658" cy="2579271"/>
          </a:xfrm>
        </p:spPr>
        <p:txBody>
          <a:bodyPr/>
          <a:lstStyle/>
          <a:p>
            <a:pPr algn="ctr"/>
            <a:endParaRPr lang="en-US" cap="none" dirty="0" smtClean="0">
              <a:latin typeface="Times New Roman" pitchFamily="18" charset="0"/>
              <a:cs typeface="Times New Roman" pitchFamily="18" charset="0"/>
            </a:endParaRPr>
          </a:p>
          <a:p>
            <a:pPr algn="ctr"/>
            <a:r>
              <a:rPr lang="en-US" sz="2400" cap="none" dirty="0" smtClean="0">
                <a:latin typeface="Times New Roman" pitchFamily="18" charset="0"/>
                <a:cs typeface="Times New Roman" pitchFamily="18" charset="0"/>
              </a:rPr>
              <a:t>Student’s Name</a:t>
            </a:r>
          </a:p>
          <a:p>
            <a:pPr algn="ctr"/>
            <a:r>
              <a:rPr lang="en-US" sz="2400" cap="none" dirty="0" smtClean="0">
                <a:latin typeface="Times New Roman" pitchFamily="18" charset="0"/>
                <a:cs typeface="Times New Roman" pitchFamily="18" charset="0"/>
              </a:rPr>
              <a:t>Institution</a:t>
            </a:r>
          </a:p>
          <a:p>
            <a:pPr algn="ctr"/>
            <a:r>
              <a:rPr lang="en-US" sz="2400" cap="none" dirty="0" smtClean="0">
                <a:latin typeface="Times New Roman" pitchFamily="18" charset="0"/>
                <a:cs typeface="Times New Roman" pitchFamily="18" charset="0"/>
              </a:rPr>
              <a:t>Course </a:t>
            </a:r>
          </a:p>
          <a:p>
            <a:pPr algn="ctr"/>
            <a:r>
              <a:rPr lang="en-US" sz="2400" cap="none" dirty="0" smtClean="0">
                <a:latin typeface="Times New Roman" pitchFamily="18" charset="0"/>
                <a:cs typeface="Times New Roman" pitchFamily="18" charset="0"/>
              </a:rPr>
              <a:t>Date </a:t>
            </a:r>
            <a:endParaRPr lang="en-US" sz="2400" cap="none" dirty="0">
              <a:latin typeface="Times New Roman" pitchFamily="18" charset="0"/>
              <a:cs typeface="Times New Roman" pitchFamily="18" charset="0"/>
            </a:endParaRPr>
          </a:p>
        </p:txBody>
      </p:sp>
    </p:spTree>
    <p:extLst>
      <p:ext uri="{BB962C8B-B14F-4D97-AF65-F5344CB8AC3E}">
        <p14:creationId xmlns:p14="http://schemas.microsoft.com/office/powerpoint/2010/main" val="3647743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9991"/>
          </a:xfrm>
        </p:spPr>
        <p:txBody>
          <a:bodyPr/>
          <a:lstStyle/>
          <a:p>
            <a:r>
              <a:rPr lang="en-US" dirty="0" smtClean="0">
                <a:latin typeface="Times New Roman" pitchFamily="18" charset="0"/>
                <a:cs typeface="Times New Roman" pitchFamily="18" charset="0"/>
              </a:rPr>
              <a:t>Health Issue: Waiting Time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306286"/>
            <a:ext cx="12191999" cy="5551713"/>
          </a:xfrm>
        </p:spPr>
        <p:txBody>
          <a:bodyPr>
            <a:normAutofit/>
          </a:bodyPr>
          <a:lstStyle/>
          <a:p>
            <a:r>
              <a:rPr lang="en-US" dirty="0" smtClean="0">
                <a:latin typeface="Times New Roman" pitchFamily="18" charset="0"/>
                <a:cs typeface="Times New Roman" pitchFamily="18" charset="0"/>
              </a:rPr>
              <a:t>Customer satisfaction in hospitals means they are offered satisfactory services</a:t>
            </a:r>
          </a:p>
          <a:p>
            <a:r>
              <a:rPr lang="en-US" dirty="0" smtClean="0">
                <a:latin typeface="Times New Roman" pitchFamily="18" charset="0"/>
                <a:cs typeface="Times New Roman" pitchFamily="18" charset="0"/>
              </a:rPr>
              <a:t>These services often meet the expectation of the customers</a:t>
            </a:r>
          </a:p>
          <a:p>
            <a:r>
              <a:rPr lang="en-US" dirty="0">
                <a:latin typeface="Times New Roman" pitchFamily="18" charset="0"/>
                <a:cs typeface="Times New Roman" pitchFamily="18" charset="0"/>
              </a:rPr>
              <a:t>H</a:t>
            </a:r>
            <a:r>
              <a:rPr lang="en-US" dirty="0" smtClean="0">
                <a:latin typeface="Times New Roman" pitchFamily="18" charset="0"/>
                <a:cs typeface="Times New Roman" pitchFamily="18" charset="0"/>
              </a:rPr>
              <a:t>owever, the customers are not satisfied if their expectations are not met</a:t>
            </a:r>
          </a:p>
          <a:p>
            <a:r>
              <a:rPr lang="en-US" dirty="0" smtClean="0">
                <a:latin typeface="Times New Roman" pitchFamily="18" charset="0"/>
                <a:cs typeface="Times New Roman" pitchFamily="18" charset="0"/>
              </a:rPr>
              <a:t>One of the issues that does not satisfy patients in hospitals is waiting time</a:t>
            </a:r>
          </a:p>
          <a:p>
            <a:r>
              <a:rPr lang="en-US" dirty="0" smtClean="0">
                <a:latin typeface="Times New Roman" pitchFamily="18" charset="0"/>
                <a:cs typeface="Times New Roman" pitchFamily="18" charset="0"/>
              </a:rPr>
              <a:t>Most individuals go back home since their services have been delayed (</a:t>
            </a:r>
            <a:r>
              <a:rPr lang="en-US" dirty="0" err="1" smtClean="0">
                <a:latin typeface="Times New Roman" pitchFamily="18" charset="0"/>
                <a:cs typeface="Times New Roman" pitchFamily="18" charset="0"/>
              </a:rPr>
              <a:t>Mehra</a:t>
            </a:r>
            <a:r>
              <a:rPr lang="en-US" dirty="0" smtClean="0">
                <a:latin typeface="Times New Roman" pitchFamily="18" charset="0"/>
                <a:cs typeface="Times New Roman" pitchFamily="18" charset="0"/>
              </a:rPr>
              <a:t>, 2016)</a:t>
            </a:r>
          </a:p>
          <a:p>
            <a:r>
              <a:rPr lang="en-US" dirty="0" smtClean="0">
                <a:latin typeface="Times New Roman" pitchFamily="18" charset="0"/>
                <a:cs typeface="Times New Roman" pitchFamily="18" charset="0"/>
              </a:rPr>
              <a:t>Hence, making the customers dissatisfied with the services provided</a:t>
            </a:r>
          </a:p>
          <a:p>
            <a:r>
              <a:rPr lang="en-US" dirty="0" smtClean="0">
                <a:latin typeface="Times New Roman" pitchFamily="18" charset="0"/>
                <a:cs typeface="Times New Roman" pitchFamily="18" charset="0"/>
              </a:rPr>
              <a:t>50 customers would be accessed to get data about this issue</a:t>
            </a:r>
          </a:p>
          <a:p>
            <a:r>
              <a:rPr lang="en-US" dirty="0" smtClean="0">
                <a:latin typeface="Times New Roman" pitchFamily="18" charset="0"/>
                <a:cs typeface="Times New Roman" pitchFamily="18" charset="0"/>
              </a:rPr>
              <a:t>Some customers would not want to participate for the survey</a:t>
            </a:r>
          </a:p>
          <a:p>
            <a:r>
              <a:rPr lang="en-US" dirty="0" smtClean="0">
                <a:latin typeface="Times New Roman" pitchFamily="18" charset="0"/>
                <a:cs typeface="Times New Roman" pitchFamily="18" charset="0"/>
              </a:rPr>
              <a:t>Also, language barrier would also be a limitation during the survey</a:t>
            </a:r>
          </a:p>
          <a:p>
            <a:r>
              <a:rPr lang="en-US" dirty="0" smtClean="0">
                <a:latin typeface="Times New Roman" pitchFamily="18" charset="0"/>
                <a:cs typeface="Times New Roman" pitchFamily="18" charset="0"/>
              </a:rPr>
              <a:t>The timeline of completing one survey would take 15-20 minutes per participant</a:t>
            </a:r>
          </a:p>
          <a:p>
            <a:r>
              <a:rPr lang="en-US" dirty="0" smtClean="0">
                <a:latin typeface="Times New Roman" pitchFamily="18" charset="0"/>
                <a:cs typeface="Times New Roman" pitchFamily="18" charset="0"/>
              </a:rPr>
              <a:t>The survey however, would be open for 30 days.</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6119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5041"/>
          </a:xfrm>
        </p:spPr>
        <p:txBody>
          <a:bodyPr>
            <a:normAutofit fontScale="90000"/>
          </a:bodyPr>
          <a:lstStyle/>
          <a:p>
            <a:r>
              <a:rPr lang="en-US" dirty="0" smtClean="0">
                <a:latin typeface="Times New Roman" pitchFamily="18" charset="0"/>
                <a:cs typeface="Times New Roman" pitchFamily="18" charset="0"/>
              </a:rPr>
              <a:t>Survey Questions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103586"/>
            <a:ext cx="12192000" cy="5754414"/>
          </a:xfrm>
        </p:spPr>
        <p:txBody>
          <a:bodyPr>
            <a:normAutofit fontScale="92500" lnSpcReduction="20000"/>
          </a:bodyPr>
          <a:lstStyle/>
          <a:p>
            <a:r>
              <a:rPr lang="en-US" dirty="0" smtClean="0">
                <a:latin typeface="Times New Roman" pitchFamily="18" charset="0"/>
                <a:cs typeface="Times New Roman" pitchFamily="18" charset="0"/>
              </a:rPr>
              <a:t>The questions would include an answer scale that has four options</a:t>
            </a:r>
          </a:p>
          <a:p>
            <a:r>
              <a:rPr lang="en-US" dirty="0" smtClean="0">
                <a:latin typeface="Times New Roman" pitchFamily="18" charset="0"/>
                <a:cs typeface="Times New Roman" pitchFamily="18" charset="0"/>
              </a:rPr>
              <a:t>The options include very satisfied, satisfied, dissatisfied and very dissatisfied</a:t>
            </a:r>
          </a:p>
          <a:p>
            <a:r>
              <a:rPr lang="en-US" dirty="0" smtClean="0">
                <a:latin typeface="Times New Roman" pitchFamily="18" charset="0"/>
                <a:cs typeface="Times New Roman" pitchFamily="18" charset="0"/>
              </a:rPr>
              <a:t>The questions would be as following:</a:t>
            </a:r>
          </a:p>
          <a:p>
            <a:pPr marL="0" indent="0">
              <a:buNone/>
            </a:pPr>
            <a:r>
              <a:rPr lang="en-US" dirty="0" smtClean="0">
                <a:latin typeface="Times New Roman" pitchFamily="18" charset="0"/>
                <a:cs typeface="Times New Roman" pitchFamily="18" charset="0"/>
              </a:rPr>
              <a:t>                  1. Are you satisfied with our office staff?</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2. How is the service of our staff to return your </a:t>
            </a:r>
            <a:r>
              <a:rPr lang="en-US" dirty="0" smtClean="0">
                <a:latin typeface="Times New Roman" pitchFamily="18" charset="0"/>
                <a:cs typeface="Times New Roman" pitchFamily="18" charset="0"/>
              </a:rPr>
              <a:t>call?</a:t>
            </a: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3. Is your </a:t>
            </a:r>
            <a:r>
              <a:rPr lang="en-US" dirty="0" smtClean="0">
                <a:latin typeface="Times New Roman" pitchFamily="18" charset="0"/>
                <a:cs typeface="Times New Roman" pitchFamily="18" charset="0"/>
              </a:rPr>
              <a:t>effort</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to contact our offices during office hours satisfying?</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4. </a:t>
            </a:r>
            <a:r>
              <a:rPr lang="en-US" dirty="0" smtClean="0">
                <a:latin typeface="Times New Roman" pitchFamily="18" charset="0"/>
                <a:cs typeface="Times New Roman" pitchFamily="18" charset="0"/>
              </a:rPr>
              <a:t>Are you</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being provided care for injury or illness as soon as you need it?</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5. How is the timing of your appointment with your doctor?</a:t>
            </a:r>
          </a:p>
          <a:p>
            <a:pPr marL="0" indent="0">
              <a:buNone/>
            </a:pPr>
            <a:r>
              <a:rPr lang="en-US" dirty="0" smtClean="0">
                <a:latin typeface="Times New Roman" pitchFamily="18" charset="0"/>
                <a:cs typeface="Times New Roman" pitchFamily="18" charset="0"/>
              </a:rPr>
              <a:t>                  6. Are you satisfied with the waiting time in the reception area?</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7. Are you satisfied with the waiting time in the exam room?</a:t>
            </a:r>
          </a:p>
          <a:p>
            <a:pPr marL="0" indent="0">
              <a:buNone/>
            </a:pPr>
            <a:r>
              <a:rPr lang="en-US" dirty="0" smtClean="0">
                <a:latin typeface="Times New Roman" pitchFamily="18" charset="0"/>
                <a:cs typeface="Times New Roman" pitchFamily="18" charset="0"/>
              </a:rPr>
              <a:t>                  8. Is the information given to you after appointment time </a:t>
            </a:r>
            <a:r>
              <a:rPr lang="en-US" dirty="0" smtClean="0">
                <a:latin typeface="Times New Roman" pitchFamily="18" charset="0"/>
                <a:cs typeface="Times New Roman" pitchFamily="18" charset="0"/>
              </a:rPr>
              <a:t>delayed or</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satisfactory? </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9. How satisfying is the amount of time taken to report your test reports?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10. Is the time taken to get a referral when you need one satisfying?</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1461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19389"/>
          </a:xfrm>
        </p:spPr>
        <p:txBody>
          <a:bodyPr/>
          <a:lstStyle/>
          <a:p>
            <a:r>
              <a:rPr lang="en-US" dirty="0" smtClean="0">
                <a:latin typeface="Times New Roman" pitchFamily="18" charset="0"/>
                <a:cs typeface="Times New Roman" pitchFamily="18" charset="0"/>
              </a:rPr>
              <a:t>Compilation of Data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13490"/>
            <a:ext cx="12192000" cy="5344509"/>
          </a:xfrm>
        </p:spPr>
        <p:txBody>
          <a:bodyPr/>
          <a:lstStyle/>
          <a:p>
            <a:r>
              <a:rPr lang="en-US" dirty="0" smtClean="0">
                <a:latin typeface="Times New Roman" pitchFamily="18" charset="0"/>
                <a:cs typeface="Times New Roman" pitchFamily="18" charset="0"/>
              </a:rPr>
              <a:t>The survey analyzed the impact of waiting time on customers’ satisfactory</a:t>
            </a:r>
          </a:p>
          <a:p>
            <a:r>
              <a:rPr lang="en-US" dirty="0" smtClean="0">
                <a:latin typeface="Times New Roman" pitchFamily="18" charset="0"/>
                <a:cs typeface="Times New Roman" pitchFamily="18" charset="0"/>
              </a:rPr>
              <a:t>47 customers participated in the survey </a:t>
            </a:r>
          </a:p>
          <a:p>
            <a:r>
              <a:rPr lang="en-US" dirty="0" smtClean="0">
                <a:latin typeface="Times New Roman" pitchFamily="18" charset="0"/>
                <a:cs typeface="Times New Roman" pitchFamily="18" charset="0"/>
              </a:rPr>
              <a:t>The results of data collected were tabulated and divided into negative and positive responses</a:t>
            </a:r>
          </a:p>
          <a:p>
            <a:r>
              <a:rPr lang="en-US" dirty="0" smtClean="0">
                <a:latin typeface="Times New Roman" pitchFamily="18" charset="0"/>
                <a:cs typeface="Times New Roman" pitchFamily="18" charset="0"/>
              </a:rPr>
              <a:t>The assessment timeline took 20 days due to the collection of less data</a:t>
            </a:r>
          </a:p>
          <a:p>
            <a:r>
              <a:rPr lang="en-US" dirty="0" smtClean="0">
                <a:latin typeface="Times New Roman" pitchFamily="18" charset="0"/>
                <a:cs typeface="Times New Roman" pitchFamily="18" charset="0"/>
              </a:rPr>
              <a:t>The challenges faced during this process include patients refusing to participate</a:t>
            </a:r>
          </a:p>
          <a:p>
            <a:r>
              <a:rPr lang="en-US" dirty="0" smtClean="0">
                <a:latin typeface="Times New Roman" pitchFamily="18" charset="0"/>
                <a:cs typeface="Times New Roman" pitchFamily="18" charset="0"/>
              </a:rPr>
              <a:t>Other customers did not understand English</a:t>
            </a:r>
          </a:p>
          <a:p>
            <a:r>
              <a:rPr lang="en-US" dirty="0" smtClean="0">
                <a:latin typeface="Times New Roman" pitchFamily="18" charset="0"/>
                <a:cs typeface="Times New Roman" pitchFamily="18" charset="0"/>
              </a:rPr>
              <a:t>The expected number of participants was less </a:t>
            </a:r>
          </a:p>
          <a:p>
            <a:r>
              <a:rPr lang="en-US" dirty="0" smtClean="0">
                <a:latin typeface="Times New Roman" pitchFamily="18" charset="0"/>
                <a:cs typeface="Times New Roman" pitchFamily="18" charset="0"/>
              </a:rPr>
              <a:t>Some were illiterate and could not understand the questions</a:t>
            </a:r>
          </a:p>
          <a:p>
            <a:pPr marL="0" indent="0">
              <a:buNone/>
            </a:pP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709277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4585"/>
          </a:xfrm>
        </p:spPr>
        <p:txBody>
          <a:bodyPr/>
          <a:lstStyle/>
          <a:p>
            <a:r>
              <a:rPr lang="en-US" dirty="0" smtClean="0">
                <a:latin typeface="Times New Roman" pitchFamily="18" charset="0"/>
                <a:cs typeface="Times New Roman" pitchFamily="18" charset="0"/>
              </a:rPr>
              <a:t>Results and 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229710"/>
            <a:ext cx="12192000" cy="5628290"/>
          </a:xfrm>
        </p:spPr>
        <p:txBody>
          <a:bodyPr/>
          <a:lstStyle/>
          <a:p>
            <a:r>
              <a:rPr lang="en-US" dirty="0" smtClean="0">
                <a:latin typeface="Times New Roman" pitchFamily="18" charset="0"/>
                <a:cs typeface="Times New Roman" pitchFamily="18" charset="0"/>
              </a:rPr>
              <a:t>The results involved a negative response to customer satisfaction</a:t>
            </a:r>
          </a:p>
          <a:p>
            <a:r>
              <a:rPr lang="en-US" dirty="0" smtClean="0">
                <a:latin typeface="Times New Roman" pitchFamily="18" charset="0"/>
                <a:cs typeface="Times New Roman" pitchFamily="18" charset="0"/>
              </a:rPr>
              <a:t>It showed that longer wait times correlated negatively with patient experience</a:t>
            </a:r>
          </a:p>
          <a:p>
            <a:r>
              <a:rPr lang="en-US" dirty="0" smtClean="0">
                <a:latin typeface="Times New Roman" pitchFamily="18" charset="0"/>
                <a:cs typeface="Times New Roman" pitchFamily="18" charset="0"/>
              </a:rPr>
              <a:t>Also, it showed that quality of care correlated negatively with </a:t>
            </a:r>
            <a:r>
              <a:rPr lang="en-US" dirty="0" smtClean="0">
                <a:latin typeface="Times New Roman" pitchFamily="18" charset="0"/>
                <a:cs typeface="Times New Roman" pitchFamily="18" charset="0"/>
              </a:rPr>
              <a:t>existing longer </a:t>
            </a:r>
            <a:r>
              <a:rPr lang="en-US" dirty="0" smtClean="0">
                <a:latin typeface="Times New Roman" pitchFamily="18" charset="0"/>
                <a:cs typeface="Times New Roman" pitchFamily="18" charset="0"/>
              </a:rPr>
              <a:t>wait times</a:t>
            </a:r>
          </a:p>
          <a:p>
            <a:r>
              <a:rPr lang="en-US" dirty="0" smtClean="0">
                <a:latin typeface="Times New Roman" pitchFamily="18" charset="0"/>
                <a:cs typeface="Times New Roman" pitchFamily="18" charset="0"/>
              </a:rPr>
              <a:t>Therefore, most customers who experience longer wait times were not satisfied</a:t>
            </a:r>
          </a:p>
          <a:p>
            <a:r>
              <a:rPr lang="en-US" dirty="0" smtClean="0">
                <a:latin typeface="Times New Roman" pitchFamily="18" charset="0"/>
                <a:cs typeface="Times New Roman" pitchFamily="18" charset="0"/>
              </a:rPr>
              <a:t>This means that their experience was negative even during appointments (</a:t>
            </a:r>
            <a:r>
              <a:rPr lang="en-US" dirty="0" err="1" smtClean="0">
                <a:latin typeface="Times New Roman" pitchFamily="18" charset="0"/>
                <a:cs typeface="Times New Roman" pitchFamily="18" charset="0"/>
              </a:rPr>
              <a:t>Spechbach</a:t>
            </a:r>
            <a:r>
              <a:rPr lang="en-US" dirty="0" smtClean="0">
                <a:latin typeface="Times New Roman" pitchFamily="18" charset="0"/>
                <a:cs typeface="Times New Roman" pitchFamily="18" charset="0"/>
              </a:rPr>
              <a:t> et al., 2019)</a:t>
            </a:r>
          </a:p>
          <a:p>
            <a:r>
              <a:rPr lang="en-US" dirty="0" smtClean="0">
                <a:latin typeface="Times New Roman" pitchFamily="18" charset="0"/>
                <a:cs typeface="Times New Roman" pitchFamily="18" charset="0"/>
              </a:rPr>
              <a:t>Also, their care providers seemed to give poor services during delayed times</a:t>
            </a:r>
          </a:p>
          <a:p>
            <a:r>
              <a:rPr lang="en-US" dirty="0">
                <a:latin typeface="Times New Roman" pitchFamily="18" charset="0"/>
                <a:cs typeface="Times New Roman" pitchFamily="18" charset="0"/>
              </a:rPr>
              <a:t>H</a:t>
            </a:r>
            <a:r>
              <a:rPr lang="en-US" dirty="0" smtClean="0">
                <a:latin typeface="Times New Roman" pitchFamily="18" charset="0"/>
                <a:cs typeface="Times New Roman" pitchFamily="18" charset="0"/>
              </a:rPr>
              <a:t>ence</a:t>
            </a:r>
            <a:r>
              <a:rPr lang="en-US" dirty="0" smtClean="0">
                <a:latin typeface="Times New Roman" pitchFamily="18" charset="0"/>
                <a:cs typeface="Times New Roman" pitchFamily="18" charset="0"/>
              </a:rPr>
              <a:t>, increased wait times lead to dissatisfaction of the customer’s expectations</a:t>
            </a:r>
          </a:p>
          <a:p>
            <a:r>
              <a:rPr lang="en-US" dirty="0" smtClean="0">
                <a:latin typeface="Times New Roman" pitchFamily="18" charset="0"/>
                <a:cs typeface="Times New Roman" pitchFamily="18" charset="0"/>
              </a:rPr>
              <a:t>Also, it affects the services provided by healthcare workers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74166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4227"/>
          </a:xfrm>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292772"/>
            <a:ext cx="12192000" cy="5565228"/>
          </a:xfrm>
        </p:spPr>
        <p:txBody>
          <a:bodyPr/>
          <a:lstStyle/>
          <a:p>
            <a:pPr marL="0" indent="0">
              <a:buNone/>
            </a:pPr>
            <a:r>
              <a:rPr lang="en-US" dirty="0" err="1" smtClean="0">
                <a:latin typeface="Times New Roman" pitchFamily="18" charset="0"/>
                <a:cs typeface="Times New Roman" pitchFamily="18" charset="0"/>
              </a:rPr>
              <a:t>Mehra</a:t>
            </a:r>
            <a:r>
              <a:rPr lang="en-US" dirty="0" smtClean="0">
                <a:latin typeface="Times New Roman" pitchFamily="18" charset="0"/>
                <a:cs typeface="Times New Roman" pitchFamily="18" charset="0"/>
              </a:rPr>
              <a:t>, P. (2016). Outpatient clinic waiting time, provider communication styles and satisfaction with healthcare. </a:t>
            </a:r>
            <a:r>
              <a:rPr lang="en-US" dirty="0" smtClean="0">
                <a:latin typeface="Times New Roman" pitchFamily="18" charset="0"/>
                <a:cs typeface="Times New Roman" pitchFamily="18" charset="0"/>
              </a:rPr>
              <a:t>	International </a:t>
            </a:r>
            <a:r>
              <a:rPr lang="en-US" dirty="0" smtClean="0">
                <a:latin typeface="Times New Roman" pitchFamily="18" charset="0"/>
                <a:cs typeface="Times New Roman" pitchFamily="18" charset="0"/>
              </a:rPr>
              <a:t>journal of health care quality assurance.</a:t>
            </a:r>
          </a:p>
          <a:p>
            <a:pPr marL="0" indent="0">
              <a:buNone/>
            </a:pPr>
            <a:r>
              <a:rPr lang="en-US" dirty="0" err="1" smtClean="0">
                <a:latin typeface="Times New Roman" pitchFamily="18" charset="0"/>
                <a:cs typeface="Times New Roman" pitchFamily="18" charset="0"/>
              </a:rPr>
              <a:t>Spechbach</a:t>
            </a:r>
            <a:r>
              <a:rPr lang="en-US" dirty="0" smtClean="0">
                <a:latin typeface="Times New Roman" pitchFamily="18" charset="0"/>
                <a:cs typeface="Times New Roman" pitchFamily="18" charset="0"/>
              </a:rPr>
              <a:t>, H., </a:t>
            </a:r>
            <a:r>
              <a:rPr lang="en-US" dirty="0" err="1" smtClean="0">
                <a:latin typeface="Times New Roman" pitchFamily="18" charset="0"/>
                <a:cs typeface="Times New Roman" pitchFamily="18" charset="0"/>
              </a:rPr>
              <a:t>Rochat</a:t>
            </a:r>
            <a:r>
              <a:rPr lang="en-US" dirty="0" smtClean="0">
                <a:latin typeface="Times New Roman" pitchFamily="18" charset="0"/>
                <a:cs typeface="Times New Roman" pitchFamily="18" charset="0"/>
              </a:rPr>
              <a:t>, J., </a:t>
            </a:r>
            <a:r>
              <a:rPr lang="en-US" dirty="0" err="1" smtClean="0">
                <a:latin typeface="Times New Roman" pitchFamily="18" charset="0"/>
                <a:cs typeface="Times New Roman" pitchFamily="18" charset="0"/>
              </a:rPr>
              <a:t>Gaspoz</a:t>
            </a:r>
            <a:r>
              <a:rPr lang="en-US" dirty="0" smtClean="0">
                <a:latin typeface="Times New Roman" pitchFamily="18" charset="0"/>
                <a:cs typeface="Times New Roman" pitchFamily="18" charset="0"/>
              </a:rPr>
              <a:t>, J. M., </a:t>
            </a:r>
            <a:r>
              <a:rPr lang="en-US" dirty="0" err="1" smtClean="0">
                <a:latin typeface="Times New Roman" pitchFamily="18" charset="0"/>
                <a:cs typeface="Times New Roman" pitchFamily="18" charset="0"/>
              </a:rPr>
              <a:t>Lovis</a:t>
            </a:r>
            <a:r>
              <a:rPr lang="en-US" dirty="0" smtClean="0">
                <a:latin typeface="Times New Roman" pitchFamily="18" charset="0"/>
                <a:cs typeface="Times New Roman" pitchFamily="18" charset="0"/>
              </a:rPr>
              <a:t>, C., &amp; </a:t>
            </a:r>
            <a:r>
              <a:rPr lang="en-US" dirty="0" err="1" smtClean="0">
                <a:latin typeface="Times New Roman" pitchFamily="18" charset="0"/>
                <a:cs typeface="Times New Roman" pitchFamily="18" charset="0"/>
              </a:rPr>
              <a:t>Ehrler</a:t>
            </a:r>
            <a:r>
              <a:rPr lang="en-US" dirty="0" smtClean="0">
                <a:latin typeface="Times New Roman" pitchFamily="18" charset="0"/>
                <a:cs typeface="Times New Roman" pitchFamily="18" charset="0"/>
              </a:rPr>
              <a:t>, F. (2019). Patients’ time perception in the waiting room </a:t>
            </a:r>
            <a:r>
              <a:rPr lang="en-US" dirty="0" smtClean="0">
                <a:latin typeface="Times New Roman" pitchFamily="18" charset="0"/>
                <a:cs typeface="Times New Roman" pitchFamily="18" charset="0"/>
              </a:rPr>
              <a:t>	of </a:t>
            </a:r>
            <a:r>
              <a:rPr lang="en-US" dirty="0" smtClean="0">
                <a:latin typeface="Times New Roman" pitchFamily="18" charset="0"/>
                <a:cs typeface="Times New Roman" pitchFamily="18" charset="0"/>
              </a:rPr>
              <a:t>an ambulatory emergency unit: a cross-sectional study. BMC emergency medicine, 19(1), 41.</a:t>
            </a:r>
          </a:p>
        </p:txBody>
      </p:sp>
    </p:spTree>
    <p:extLst>
      <p:ext uri="{BB962C8B-B14F-4D97-AF65-F5344CB8AC3E}">
        <p14:creationId xmlns:p14="http://schemas.microsoft.com/office/powerpoint/2010/main" val="10413834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244</TotalTime>
  <Words>1485</Words>
  <Application>Microsoft Office PowerPoint</Application>
  <PresentationFormat>Custom</PresentationFormat>
  <Paragraphs>88</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Ion</vt:lpstr>
      <vt:lpstr>Customer Satisfaction In Relation To Waiting Times</vt:lpstr>
      <vt:lpstr>Health Issue: Waiting Time</vt:lpstr>
      <vt:lpstr>Survey Questions</vt:lpstr>
      <vt:lpstr>Compilation of Data</vt:lpstr>
      <vt:lpstr>Results and Conclusion</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27</cp:revision>
  <dcterms:created xsi:type="dcterms:W3CDTF">2020-06-29T08:20:41Z</dcterms:created>
  <dcterms:modified xsi:type="dcterms:W3CDTF">2020-06-29T13:03:38Z</dcterms:modified>
</cp:coreProperties>
</file>